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2"/>
  </p:handoutMasterIdLst>
  <p:sldIdLst>
    <p:sldId id="256" r:id="rId3"/>
    <p:sldId id="425" r:id="rId5"/>
    <p:sldId id="362" r:id="rId6"/>
    <p:sldId id="426" r:id="rId7"/>
    <p:sldId id="427" r:id="rId8"/>
    <p:sldId id="273" r:id="rId9"/>
    <p:sldId id="259" r:id="rId10"/>
    <p:sldId id="261" r:id="rId11"/>
    <p:sldId id="260" r:id="rId12"/>
    <p:sldId id="262" r:id="rId13"/>
    <p:sldId id="263" r:id="rId14"/>
    <p:sldId id="265" r:id="rId15"/>
    <p:sldId id="266" r:id="rId16"/>
    <p:sldId id="269" r:id="rId17"/>
    <p:sldId id="270" r:id="rId18"/>
    <p:sldId id="264" r:id="rId19"/>
    <p:sldId id="271" r:id="rId20"/>
    <p:sldId id="277" r:id="rId21"/>
    <p:sldId id="276" r:id="rId22"/>
    <p:sldId id="282" r:id="rId23"/>
    <p:sldId id="283" r:id="rId24"/>
    <p:sldId id="285" r:id="rId25"/>
    <p:sldId id="284" r:id="rId26"/>
    <p:sldId id="363" r:id="rId27"/>
    <p:sldId id="287" r:id="rId28"/>
    <p:sldId id="286" r:id="rId29"/>
    <p:sldId id="289" r:id="rId30"/>
    <p:sldId id="290" r:id="rId31"/>
    <p:sldId id="291" r:id="rId32"/>
    <p:sldId id="292" r:id="rId33"/>
    <p:sldId id="293" r:id="rId34"/>
    <p:sldId id="355" r:id="rId35"/>
    <p:sldId id="356" r:id="rId36"/>
    <p:sldId id="353" r:id="rId37"/>
    <p:sldId id="359" r:id="rId38"/>
    <p:sldId id="357" r:id="rId39"/>
    <p:sldId id="354" r:id="rId40"/>
    <p:sldId id="294" r:id="rId41"/>
    <p:sldId id="342" r:id="rId42"/>
    <p:sldId id="341" r:id="rId43"/>
    <p:sldId id="364" r:id="rId44"/>
    <p:sldId id="365" r:id="rId45"/>
    <p:sldId id="343" r:id="rId46"/>
    <p:sldId id="344" r:id="rId47"/>
    <p:sldId id="345" r:id="rId48"/>
    <p:sldId id="360" r:id="rId49"/>
    <p:sldId id="350" r:id="rId50"/>
    <p:sldId id="366" r:id="rId51"/>
    <p:sldId id="406" r:id="rId52"/>
    <p:sldId id="407" r:id="rId53"/>
    <p:sldId id="408" r:id="rId54"/>
    <p:sldId id="409" r:id="rId55"/>
    <p:sldId id="410" r:id="rId56"/>
    <p:sldId id="416" r:id="rId57"/>
    <p:sldId id="415" r:id="rId58"/>
    <p:sldId id="417" r:id="rId59"/>
    <p:sldId id="419" r:id="rId60"/>
    <p:sldId id="413" r:id="rId61"/>
    <p:sldId id="418" r:id="rId62"/>
    <p:sldId id="414" r:id="rId63"/>
    <p:sldId id="411" r:id="rId64"/>
    <p:sldId id="429" r:id="rId65"/>
    <p:sldId id="431" r:id="rId66"/>
    <p:sldId id="412" r:id="rId67"/>
    <p:sldId id="428" r:id="rId68"/>
    <p:sldId id="432" r:id="rId69"/>
    <p:sldId id="433" r:id="rId70"/>
    <p:sldId id="434" r:id="rId7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8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commentAuthors" Target="commentAuthors.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91.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92.png"/><Relationship Id="rId1" Type="http://schemas.openxmlformats.org/officeDocument/2006/relationships/image" Target="../media/image9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8.png"/><Relationship Id="rId1"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pic>
        <p:nvPicPr>
          <p:cNvPr id="7" name="Content Placeholder 6"/>
          <p:cNvPicPr>
            <a:picLocks noChangeAspect="1"/>
          </p:cNvPicPr>
          <p:nvPr>
            <p:ph sz="half" idx="2"/>
          </p:nvPr>
        </p:nvPicPr>
        <p:blipFill>
          <a:blip r:embed="rId1"/>
          <a:stretch>
            <a:fillRect/>
          </a:stretch>
        </p:blipFill>
        <p:spPr>
          <a:xfrm>
            <a:off x="5981700" y="2162175"/>
            <a:ext cx="5181600" cy="3677285"/>
          </a:xfrm>
          <a:prstGeom prst="rect">
            <a:avLst/>
          </a:prstGeom>
        </p:spPr>
      </p:pic>
      <p:sp>
        <p:nvSpPr>
          <p:cNvPr id="8" name="Rounded Rectangle 7"/>
          <p:cNvSpPr/>
          <p:nvPr/>
        </p:nvSpPr>
        <p:spPr>
          <a:xfrm>
            <a:off x="6558915" y="5024120"/>
            <a:ext cx="2209165" cy="42100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931670"/>
            <a:ext cx="5181600" cy="4138295"/>
          </a:xfrm>
          <a:prstGeom prst="rect">
            <a:avLst/>
          </a:prstGeom>
        </p:spPr>
      </p:pic>
      <p:sp>
        <p:nvSpPr>
          <p:cNvPr id="8" name="Rounded Rectangle 7"/>
          <p:cNvSpPr/>
          <p:nvPr/>
        </p:nvSpPr>
        <p:spPr>
          <a:xfrm>
            <a:off x="6582410" y="5432425"/>
            <a:ext cx="8388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1"/>
          <a:stretch>
            <a:fillRect/>
          </a:stretch>
        </p:blipFill>
        <p:spPr>
          <a:xfrm>
            <a:off x="647700" y="5657850"/>
            <a:ext cx="5189220" cy="697230"/>
          </a:xfrm>
          <a:prstGeom prst="rect">
            <a:avLst/>
          </a:prstGeom>
        </p:spPr>
      </p:pic>
      <p:pic>
        <p:nvPicPr>
          <p:cNvPr id="7" name="Content Placeholder 6"/>
          <p:cNvPicPr>
            <a:picLocks noChangeAspect="1"/>
          </p:cNvPicPr>
          <p:nvPr>
            <p:ph sz="half" idx="2"/>
          </p:nvPr>
        </p:nvPicPr>
        <p:blipFill>
          <a:blip r:embed="rId2"/>
          <a:stretch>
            <a:fillRect/>
          </a:stretch>
        </p:blipFill>
        <p:spPr>
          <a:xfrm>
            <a:off x="5991225" y="1825625"/>
            <a:ext cx="516191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pic>
        <p:nvPicPr>
          <p:cNvPr id="7" name="Content Placeholder 6"/>
          <p:cNvPicPr>
            <a:picLocks noChangeAspect="1"/>
          </p:cNvPicPr>
          <p:nvPr>
            <p:ph sz="half" idx="2"/>
          </p:nvPr>
        </p:nvPicPr>
        <p:blipFill>
          <a:blip r:embed="rId1"/>
          <a:stretch>
            <a:fillRect/>
          </a:stretch>
        </p:blipFill>
        <p:spPr>
          <a:xfrm>
            <a:off x="6089015" y="1825625"/>
            <a:ext cx="4965700" cy="4351655"/>
          </a:xfrm>
          <a:prstGeom prst="rect">
            <a:avLst/>
          </a:prstGeom>
        </p:spPr>
      </p:pic>
      <p:sp>
        <p:nvSpPr>
          <p:cNvPr id="8" name="Rounded Rectangle 7"/>
          <p:cNvSpPr/>
          <p:nvPr/>
        </p:nvSpPr>
        <p:spPr>
          <a:xfrm>
            <a:off x="6648450" y="4935855"/>
            <a:ext cx="99314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endParaRPr lang="zh-CN" altLang="en-US"/>
          </a:p>
          <a:p>
            <a:r>
              <a:rPr lang="zh-CN" altLang="en-US"/>
              <a:t>同理还有</a:t>
            </a:r>
            <a:r>
              <a:rPr lang="en-US" altLang="zh-CN"/>
              <a:t> sleep_until </a:t>
            </a:r>
            <a:r>
              <a:rPr lang="zh-CN" altLang="en-US"/>
              <a:t>其参数是一个时间点。</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时间点与时间段</a:t>
            </a:r>
            <a:endParaRPr lang="en-US"/>
          </a:p>
        </p:txBody>
      </p:sp>
      <p:sp>
        <p:nvSpPr>
          <p:cNvPr id="4" name="Content Placeholder 3"/>
          <p:cNvSpPr>
            <a:spLocks noGrp="1"/>
          </p:cNvSpPr>
          <p:nvPr>
            <p:ph sz="half" idx="1"/>
          </p:nvPr>
        </p:nvSpPr>
        <p:spPr/>
        <p:txBody>
          <a:bodyPr/>
          <a:p>
            <a:endParaRPr lang="en-US"/>
          </a:p>
        </p:txBody>
      </p:sp>
      <p:sp>
        <p:nvSpPr>
          <p:cNvPr id="5" name="Content Placeholder 4"/>
          <p:cNvSpPr>
            <a:spLocks noGrp="1"/>
          </p:cNvSpPr>
          <p:nvPr>
            <p:ph sz="half" idx="2"/>
          </p:nvPr>
        </p:nvSpPr>
        <p:spPr/>
        <p:txBody>
          <a:bodyPr/>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a:t>
            </a:r>
            <a:endParaRPr lang="zh-CN" altLang="en-US"/>
          </a:p>
        </p:txBody>
      </p:sp>
      <p:sp>
        <p:nvSpPr>
          <p:cNvPr id="4" name="Content Placeholder 3"/>
          <p:cNvSpPr>
            <a:spLocks noGrp="1"/>
          </p:cNvSpPr>
          <p:nvPr>
            <p:ph sz="half" idx="1"/>
          </p:nvPr>
        </p:nvSpPr>
        <p:spPr>
          <a:xfrm>
            <a:off x="647700" y="1825625"/>
            <a:ext cx="5742940" cy="4565650"/>
          </a:xfrm>
        </p:spPr>
        <p:txBody>
          <a:bodyPr>
            <a:normAutofit lnSpcReduction="20000"/>
          </a:bodyPr>
          <a:p>
            <a:r>
              <a:rPr lang="zh-CN" altLang="en-US"/>
              <a:t>多个线程同时往一个</a:t>
            </a:r>
            <a:r>
              <a:rPr lang="en-US" altLang="zh-CN"/>
              <a:t> int </a:t>
            </a:r>
            <a:r>
              <a:rPr lang="zh-CN" altLang="en-US"/>
              <a:t>变量里累加，这样肯定会出错，因为</a:t>
            </a:r>
            <a:r>
              <a:rPr lang="en-US" altLang="zh-CN"/>
              <a:t> counter += i </a:t>
            </a:r>
            <a:r>
              <a:rPr lang="zh-CN" altLang="en-US"/>
              <a:t>在</a:t>
            </a:r>
            <a:r>
              <a:rPr lang="en-US" altLang="zh-CN"/>
              <a:t> CPU </a:t>
            </a:r>
            <a:r>
              <a:rPr lang="zh-CN" altLang="en-US"/>
              <a:t>看来会变成三个指令：</a:t>
            </a:r>
            <a:endParaRPr lang="zh-CN" altLang="en-US"/>
          </a:p>
          <a:p>
            <a:pPr marL="457200" indent="-457200">
              <a:buAutoNum type="arabicPeriod"/>
            </a:pP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t>rax </a:t>
            </a:r>
            <a:r>
              <a:rPr lang="zh-CN" altLang="en-US"/>
              <a:t>寄存器的值加上</a:t>
            </a:r>
            <a:r>
              <a:rPr lang="en-US" altLang="zh-CN"/>
              <a:t> 1</a:t>
            </a:r>
            <a:endParaRPr lang="en-US" altLang="zh-CN"/>
          </a:p>
          <a:p>
            <a:pPr marL="457200" indent="-457200">
              <a:buAutoNum type="arabicPeriod"/>
            </a:pPr>
            <a:r>
              <a:rPr lang="zh-CN" altLang="en-US"/>
              <a:t>把</a:t>
            </a:r>
            <a:r>
              <a:rPr lang="en-US" altLang="zh-CN"/>
              <a:t> rax </a:t>
            </a:r>
            <a:r>
              <a:rPr lang="zh-CN" altLang="en-US"/>
              <a:t>写入到</a:t>
            </a:r>
            <a:r>
              <a:rPr lang="en-US" altLang="zh-CN"/>
              <a:t> counter </a:t>
            </a:r>
            <a:r>
              <a:rPr lang="zh-CN" altLang="en-US"/>
              <a:t>变量</a:t>
            </a:r>
            <a:endParaRPr lang="zh-CN" altLang="en-US"/>
          </a:p>
          <a:p>
            <a:r>
              <a:rPr lang="zh-CN" altLang="en-US"/>
              <a:t>即使编译器优化成</a:t>
            </a:r>
            <a:r>
              <a:rPr lang="en-US" altLang="zh-CN"/>
              <a:t> </a:t>
            </a:r>
            <a:r>
              <a:rPr lang="en-US" altLang="zh-CN" i="1"/>
              <a:t>add [counter], 1</a:t>
            </a:r>
            <a:r>
              <a:rPr lang="en-US" altLang="zh-CN"/>
              <a:t> </a:t>
            </a:r>
            <a:r>
              <a:rPr lang="zh-CN" altLang="en-US"/>
              <a:t>也没用，因为现代</a:t>
            </a:r>
            <a:r>
              <a:rPr lang="en-US" altLang="zh-CN"/>
              <a:t> CPU </a:t>
            </a:r>
            <a:r>
              <a:rPr lang="zh-CN" altLang="en-US"/>
              <a:t>为了高效，使用了大量奇技淫巧，比如他会把一条汇编指令拆分成</a:t>
            </a:r>
            <a:r>
              <a:rPr lang="zh-CN" altLang="en-US" b="1"/>
              <a:t>很多微指令</a:t>
            </a:r>
            <a:r>
              <a:rPr lang="en-US" altLang="zh-CN" b="1"/>
              <a:t> (micro-ops)</a:t>
            </a:r>
            <a:r>
              <a:rPr lang="zh-CN" altLang="en-US"/>
              <a:t>，三个甚至有点保守估计了。</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经典案例：多个线程修改同一个计数器（续）</a:t>
            </a:r>
            <a:endParaRPr lang="zh-CN" altLang="en-US"/>
          </a:p>
        </p:txBody>
      </p:sp>
      <p:sp>
        <p:nvSpPr>
          <p:cNvPr id="4" name="Content Placeholder 3"/>
          <p:cNvSpPr>
            <a:spLocks noGrp="1"/>
          </p:cNvSpPr>
          <p:nvPr>
            <p:ph sz="half" idx="1"/>
          </p:nvPr>
        </p:nvSpPr>
        <p:spPr>
          <a:xfrm>
            <a:off x="504825" y="1407160"/>
            <a:ext cx="6192520" cy="5148580"/>
          </a:xfrm>
        </p:spPr>
        <p:txBody>
          <a:bodyPr>
            <a:normAutofit fontScale="90000" lnSpcReduction="20000"/>
          </a:bodyPr>
          <a:p>
            <a:r>
              <a:rPr lang="zh-CN" altLang="en-US"/>
              <a:t>问题是，如果有多个线程同时运行，顺序是不确定的：</a:t>
            </a:r>
            <a:endParaRPr lang="zh-CN" altLang="en-US"/>
          </a:p>
          <a:p>
            <a:pPr marL="457200" indent="-457200">
              <a:buAutoNum type="arabicPeriod"/>
            </a:pPr>
            <a:r>
              <a:rPr lang="en-US" altLang="zh-CN"/>
              <a:t>t1</a:t>
            </a:r>
            <a:r>
              <a:rPr lang="zh-CN" altLang="en-US"/>
              <a:t>：读取</a:t>
            </a:r>
            <a:r>
              <a:rPr lang="en-US" altLang="zh-CN"/>
              <a:t> counter </a:t>
            </a:r>
            <a:r>
              <a:rPr lang="zh-CN" altLang="en-US"/>
              <a:t>变量，到</a:t>
            </a:r>
            <a:r>
              <a:rPr lang="en-US" altLang="zh-CN"/>
              <a:t> rax </a:t>
            </a:r>
            <a:r>
              <a:rPr lang="zh-CN" altLang="en-US"/>
              <a:t>寄存器</a:t>
            </a:r>
            <a:endParaRPr lang="zh-CN" altLang="en-US"/>
          </a:p>
          <a:p>
            <a:pPr marL="457200" indent="-457200">
              <a:buAutoNum type="arabicPeriod"/>
            </a:pPr>
            <a:r>
              <a:rPr lang="en-US" altLang="zh-CN">
                <a:sym typeface="+mn-ea"/>
              </a:rPr>
              <a:t>t2</a:t>
            </a:r>
            <a:r>
              <a:rPr lang="zh-CN" altLang="en-US">
                <a:sym typeface="+mn-ea"/>
              </a:rPr>
              <a:t>：读取</a:t>
            </a:r>
            <a:r>
              <a:rPr lang="en-US" altLang="zh-CN">
                <a:sym typeface="+mn-ea"/>
              </a:rPr>
              <a:t> counter </a:t>
            </a:r>
            <a:r>
              <a:rPr lang="zh-CN" altLang="en-US">
                <a:sym typeface="+mn-ea"/>
              </a:rPr>
              <a:t>变量，到</a:t>
            </a:r>
            <a:r>
              <a:rPr lang="en-US" altLang="zh-CN">
                <a:sym typeface="+mn-ea"/>
              </a:rPr>
              <a:t> rax </a:t>
            </a:r>
            <a:r>
              <a:rPr lang="zh-CN" altLang="en-US">
                <a:sym typeface="+mn-ea"/>
              </a:rPr>
              <a:t>寄存器</a:t>
            </a:r>
            <a:endParaRPr lang="zh-CN" altLang="en-US"/>
          </a:p>
          <a:p>
            <a:pPr marL="457200" indent="-457200">
              <a:buAutoNum type="arabicPeriod"/>
            </a:pPr>
            <a:r>
              <a:rPr lang="en-US" altLang="zh-CN"/>
              <a:t>t1</a:t>
            </a:r>
            <a:r>
              <a:rPr lang="zh-CN" altLang="en-US"/>
              <a:t>：</a:t>
            </a:r>
            <a:r>
              <a:rPr lang="en-US" altLang="zh-CN"/>
              <a:t>rax </a:t>
            </a:r>
            <a:r>
              <a:rPr lang="zh-CN" altLang="en-US"/>
              <a:t>寄存器的值加上</a:t>
            </a:r>
            <a:r>
              <a:rPr lang="en-US" altLang="zh-CN"/>
              <a:t> 1</a:t>
            </a:r>
            <a:endParaRPr lang="en-US" altLang="zh-CN"/>
          </a:p>
          <a:p>
            <a:pPr marL="457200" indent="-457200">
              <a:buAutoNum type="arabicPeriod"/>
            </a:pPr>
            <a:r>
              <a:rPr lang="en-US" altLang="zh-CN">
                <a:sym typeface="+mn-ea"/>
              </a:rPr>
              <a:t>t2</a:t>
            </a:r>
            <a:r>
              <a:rPr lang="zh-CN" altLang="en-US">
                <a:sym typeface="+mn-ea"/>
              </a:rPr>
              <a:t>：</a:t>
            </a:r>
            <a:r>
              <a:rPr lang="en-US" altLang="zh-CN">
                <a:sym typeface="+mn-ea"/>
              </a:rPr>
              <a:t>rax </a:t>
            </a:r>
            <a:r>
              <a:rPr lang="zh-CN" altLang="en-US">
                <a:sym typeface="+mn-ea"/>
              </a:rPr>
              <a:t>寄存器的值加上</a:t>
            </a:r>
            <a:r>
              <a:rPr lang="en-US" altLang="zh-CN">
                <a:sym typeface="+mn-ea"/>
              </a:rPr>
              <a:t> 1</a:t>
            </a:r>
            <a:endParaRPr lang="zh-CN" altLang="en-US"/>
          </a:p>
          <a:p>
            <a:pPr marL="457200" indent="-457200">
              <a:buAutoNum type="arabicPeriod"/>
            </a:pPr>
            <a:r>
              <a:rPr lang="en-US" altLang="zh-CN"/>
              <a:t>t1</a:t>
            </a:r>
            <a:r>
              <a:rPr lang="zh-CN" altLang="en-US"/>
              <a:t>：把</a:t>
            </a:r>
            <a:r>
              <a:rPr lang="en-US" altLang="zh-CN"/>
              <a:t> rax </a:t>
            </a:r>
            <a:r>
              <a:rPr lang="zh-CN" altLang="en-US"/>
              <a:t>写入到</a:t>
            </a:r>
            <a:r>
              <a:rPr lang="en-US" altLang="zh-CN"/>
              <a:t> counter </a:t>
            </a:r>
            <a:r>
              <a:rPr lang="zh-CN" altLang="en-US"/>
              <a:t>变量</a:t>
            </a:r>
            <a:endParaRPr lang="zh-CN" altLang="en-US"/>
          </a:p>
          <a:p>
            <a:pPr marL="457200" indent="-457200">
              <a:buAutoNum type="arabicPeriod"/>
            </a:pPr>
            <a:r>
              <a:rPr lang="en-US" altLang="zh-CN">
                <a:sym typeface="+mn-ea"/>
              </a:rPr>
              <a:t>t2</a:t>
            </a:r>
            <a:r>
              <a:rPr lang="zh-CN" altLang="en-US">
                <a:sym typeface="+mn-ea"/>
              </a:rPr>
              <a:t>：把</a:t>
            </a:r>
            <a:r>
              <a:rPr lang="en-US" altLang="zh-CN">
                <a:sym typeface="+mn-ea"/>
              </a:rPr>
              <a:t> rax </a:t>
            </a:r>
            <a:r>
              <a:rPr lang="zh-CN" altLang="en-US">
                <a:sym typeface="+mn-ea"/>
              </a:rPr>
              <a:t>写入到</a:t>
            </a:r>
            <a:r>
              <a:rPr lang="en-US" altLang="zh-CN">
                <a:sym typeface="+mn-ea"/>
              </a:rPr>
              <a:t> counter </a:t>
            </a:r>
            <a:r>
              <a:rPr lang="zh-CN" altLang="en-US">
                <a:sym typeface="+mn-ea"/>
              </a:rPr>
              <a:t>变量</a:t>
            </a:r>
            <a:endParaRPr lang="zh-CN" altLang="en-US">
              <a:sym typeface="+mn-ea"/>
            </a:endParaRPr>
          </a:p>
          <a:p>
            <a:r>
              <a:rPr lang="zh-CN" altLang="en-US"/>
              <a:t>如果是这种顺序，最后</a:t>
            </a:r>
            <a:r>
              <a:rPr lang="en-US" altLang="zh-CN"/>
              <a:t> t1 </a:t>
            </a:r>
            <a:r>
              <a:rPr lang="zh-CN" altLang="en-US"/>
              <a:t>的写入就被</a:t>
            </a:r>
            <a:r>
              <a:rPr lang="en-US" altLang="zh-CN"/>
              <a:t> t2 </a:t>
            </a:r>
            <a:r>
              <a:rPr lang="zh-CN" altLang="en-US"/>
              <a:t>覆盖了，从而</a:t>
            </a:r>
            <a:r>
              <a:rPr lang="en-US" altLang="zh-CN"/>
              <a:t> counter </a:t>
            </a:r>
            <a:r>
              <a:rPr lang="zh-CN" altLang="en-US"/>
              <a:t>只增加了</a:t>
            </a:r>
            <a:r>
              <a:rPr lang="en-US" altLang="zh-CN"/>
              <a:t> 1</a:t>
            </a:r>
            <a:r>
              <a:rPr lang="zh-CN" altLang="en-US"/>
              <a:t>，而没有像预期的那样增加</a:t>
            </a:r>
            <a:r>
              <a:rPr lang="en-US" altLang="zh-CN"/>
              <a:t> 2</a:t>
            </a:r>
            <a:r>
              <a:rPr lang="zh-CN" altLang="en-US"/>
              <a:t>。</a:t>
            </a:r>
            <a:endParaRPr lang="zh-CN" altLang="en-US"/>
          </a:p>
          <a:p>
            <a:r>
              <a:rPr lang="zh-CN" altLang="en-US"/>
              <a:t>更不用说现代</a:t>
            </a:r>
            <a:r>
              <a:rPr lang="en-US" altLang="zh-CN"/>
              <a:t> CPU </a:t>
            </a:r>
            <a:r>
              <a:rPr lang="zh-CN" altLang="en-US"/>
              <a:t>还有高速缓存，乱序执行，指令级并行等优化策略，你根本不知道每条指令实际的先后顺序。</a:t>
            </a:r>
            <a:endParaRPr lang="zh-CN" altLang="en-US"/>
          </a:p>
        </p:txBody>
      </p:sp>
      <p:pic>
        <p:nvPicPr>
          <p:cNvPr id="11" name="Content Placeholder 10"/>
          <p:cNvPicPr>
            <a:picLocks noChangeAspect="1"/>
          </p:cNvPicPr>
          <p:nvPr>
            <p:ph sz="half" idx="2"/>
          </p:nvPr>
        </p:nvPicPr>
        <p:blipFill>
          <a:blip r:embed="rId1"/>
          <a:stretch>
            <a:fillRect/>
          </a:stretch>
        </p:blipFill>
        <p:spPr>
          <a:xfrm>
            <a:off x="6830695" y="317500"/>
            <a:ext cx="4934585" cy="6238240"/>
          </a:xfrm>
          <a:prstGeom prst="rect">
            <a:avLst/>
          </a:prstGeom>
        </p:spPr>
      </p:pic>
      <p:pic>
        <p:nvPicPr>
          <p:cNvPr id="5" name="Picture 4"/>
          <p:cNvPicPr>
            <a:picLocks noChangeAspect="1"/>
          </p:cNvPicPr>
          <p:nvPr/>
        </p:nvPicPr>
        <p:blipFill>
          <a:blip r:embed="rId2"/>
          <a:stretch>
            <a:fillRect/>
          </a:stretch>
        </p:blipFill>
        <p:spPr>
          <a:xfrm>
            <a:off x="5088890" y="3317875"/>
            <a:ext cx="878205" cy="360045"/>
          </a:xfrm>
          <a:prstGeom prst="rect">
            <a:avLst/>
          </a:prstGeom>
        </p:spPr>
      </p:pic>
      <p:sp>
        <p:nvSpPr>
          <p:cNvPr id="8" name="Rounded Rectangle 7"/>
          <p:cNvSpPr/>
          <p:nvPr/>
        </p:nvSpPr>
        <p:spPr>
          <a:xfrm>
            <a:off x="8494395" y="3759200"/>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494395" y="2271395"/>
            <a:ext cx="1494155" cy="22733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暴力解决：用</a:t>
            </a:r>
            <a:r>
              <a:rPr lang="en-US" altLang="zh-CN"/>
              <a:t> mutex </a:t>
            </a:r>
            <a:r>
              <a:rPr lang="zh-CN" altLang="en-US"/>
              <a:t>上锁</a:t>
            </a:r>
            <a:endParaRPr lang="zh-CN" altLang="en-US"/>
          </a:p>
        </p:txBody>
      </p:sp>
      <p:sp>
        <p:nvSpPr>
          <p:cNvPr id="3" name="Content Placeholder 2"/>
          <p:cNvSpPr>
            <a:spLocks noGrp="1"/>
          </p:cNvSpPr>
          <p:nvPr>
            <p:ph sz="half" idx="1"/>
          </p:nvPr>
        </p:nvSpPr>
        <p:spPr/>
        <p:txBody>
          <a:bodyPr/>
          <a:p>
            <a:r>
              <a:rPr lang="zh-CN" altLang="en-US">
                <a:sym typeface="+mn-ea"/>
              </a:rPr>
              <a:t>这样的确可以防止多个线程同时修改</a:t>
            </a:r>
            <a:r>
              <a:rPr lang="en-US" altLang="zh-CN">
                <a:sym typeface="+mn-ea"/>
              </a:rPr>
              <a:t> counter </a:t>
            </a:r>
            <a:r>
              <a:rPr lang="zh-CN" altLang="en-US">
                <a:sym typeface="+mn-ea"/>
              </a:rPr>
              <a:t>变量，从而不会冲突。</a:t>
            </a:r>
            <a:endParaRPr lang="zh-CN" altLang="en-US"/>
          </a:p>
          <a:p>
            <a:r>
              <a:rPr lang="zh-CN" altLang="en-US"/>
              <a:t>问题：</a:t>
            </a:r>
            <a:r>
              <a:rPr lang="en-US"/>
              <a:t>mutex </a:t>
            </a:r>
            <a:r>
              <a:rPr lang="zh-CN" altLang="en-US"/>
              <a:t>太过重量级，他会让线程被挂起，从而需要通过系统调用，进入</a:t>
            </a:r>
            <a:r>
              <a:rPr lang="zh-CN" altLang="en-US" b="1"/>
              <a:t>内核层</a:t>
            </a:r>
            <a:r>
              <a:rPr lang="zh-CN" altLang="en-US"/>
              <a:t>，调度到其他线程执行，有很大的开销。</a:t>
            </a:r>
            <a:endParaRPr lang="zh-CN" altLang="en-US"/>
          </a:p>
          <a:p>
            <a:r>
              <a:rPr lang="zh-CN" altLang="en-US"/>
              <a:t>可我们只是想要修改一个小小的</a:t>
            </a:r>
            <a:r>
              <a:rPr lang="en-US" altLang="zh-CN"/>
              <a:t> int </a:t>
            </a:r>
            <a:r>
              <a:rPr lang="zh-CN" altLang="en-US"/>
              <a:t>变量而已，用昂贵的</a:t>
            </a:r>
            <a:r>
              <a:rPr lang="en-US" altLang="zh-CN"/>
              <a:t> mutex </a:t>
            </a:r>
            <a:r>
              <a:rPr lang="zh-CN" altLang="en-US"/>
              <a:t>严重影响了效率。</a:t>
            </a:r>
            <a:endParaRPr lang="zh-CN" altLang="en-US"/>
          </a:p>
        </p:txBody>
      </p:sp>
      <p:pic>
        <p:nvPicPr>
          <p:cNvPr id="8" name="Picture 7"/>
          <p:cNvPicPr>
            <a:picLocks noChangeAspect="1"/>
          </p:cNvPicPr>
          <p:nvPr/>
        </p:nvPicPr>
        <p:blipFill>
          <a:blip r:embed="rId1"/>
          <a:stretch>
            <a:fillRect/>
          </a:stretch>
        </p:blipFill>
        <p:spPr>
          <a:xfrm>
            <a:off x="5637530" y="2150110"/>
            <a:ext cx="772795" cy="329565"/>
          </a:xfrm>
          <a:prstGeom prst="rect">
            <a:avLst/>
          </a:prstGeom>
        </p:spPr>
      </p:pic>
      <p:pic>
        <p:nvPicPr>
          <p:cNvPr id="10" name="Content Placeholder 9"/>
          <p:cNvPicPr>
            <a:picLocks noChangeAspect="1"/>
          </p:cNvPicPr>
          <p:nvPr>
            <p:ph sz="half" idx="2"/>
          </p:nvPr>
        </p:nvPicPr>
        <p:blipFill>
          <a:blip r:embed="rId2"/>
          <a:stretch>
            <a:fillRect/>
          </a:stretch>
        </p:blipFill>
        <p:spPr>
          <a:xfrm>
            <a:off x="7103110" y="155575"/>
            <a:ext cx="4204970" cy="6546215"/>
          </a:xfrm>
          <a:prstGeom prst="rect">
            <a:avLst/>
          </a:prstGeom>
        </p:spPr>
      </p:pic>
      <p:sp>
        <p:nvSpPr>
          <p:cNvPr id="13" name="Rounded Rectangle 12"/>
          <p:cNvSpPr/>
          <p:nvPr/>
        </p:nvSpPr>
        <p:spPr>
          <a:xfrm>
            <a:off x="8512810" y="222123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8512810" y="262445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512810" y="4345305"/>
            <a:ext cx="1300480" cy="2679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512810" y="3907790"/>
            <a:ext cx="1158240" cy="2482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建议用</a:t>
            </a:r>
            <a:r>
              <a:rPr lang="en-US" altLang="zh-CN"/>
              <a:t> atomic</a:t>
            </a:r>
            <a:r>
              <a:rPr lang="zh-CN" altLang="en-US"/>
              <a:t>：有专门的硬件指令加持</a:t>
            </a:r>
            <a:endParaRPr lang="zh-CN" altLang="en-US"/>
          </a:p>
        </p:txBody>
      </p:sp>
      <p:sp>
        <p:nvSpPr>
          <p:cNvPr id="3" name="Content Placeholder 2"/>
          <p:cNvSpPr>
            <a:spLocks noGrp="1"/>
          </p:cNvSpPr>
          <p:nvPr>
            <p:ph sz="half" idx="1"/>
          </p:nvPr>
        </p:nvSpPr>
        <p:spPr>
          <a:xfrm>
            <a:off x="647700" y="1584325"/>
            <a:ext cx="5314315" cy="4880610"/>
          </a:xfrm>
        </p:spPr>
        <p:txBody>
          <a:bodyPr>
            <a:normAutofit lnSpcReduction="20000"/>
          </a:bodyPr>
          <a:p>
            <a:r>
              <a:rPr lang="zh-CN" altLang="en-US"/>
              <a:t>因此可以用更轻量级的</a:t>
            </a:r>
            <a:r>
              <a:rPr lang="en-US" altLang="zh-CN"/>
              <a:t> atomic</a:t>
            </a:r>
            <a:r>
              <a:rPr lang="zh-CN" altLang="en-US"/>
              <a:t>，对他的</a:t>
            </a:r>
            <a:r>
              <a:rPr lang="en-US" altLang="zh-CN"/>
              <a:t> += </a:t>
            </a:r>
            <a:r>
              <a:rPr lang="zh-CN" altLang="en-US"/>
              <a:t>等操作，会被编译器转换成专门的指令。</a:t>
            </a:r>
            <a:endParaRPr lang="zh-CN" altLang="en-US"/>
          </a:p>
          <a:p>
            <a:r>
              <a:rPr lang="en-US" altLang="zh-CN"/>
              <a:t>CPU </a:t>
            </a:r>
            <a:r>
              <a:rPr lang="zh-CN" altLang="en-US"/>
              <a:t>识别到该指令时，会锁住内存总线，放弃乱序执行等优化策略（将该指令视为一个同步点，强制同步掉之前所有的内存操作），从而向你保证该操作是</a:t>
            </a:r>
            <a:r>
              <a:rPr lang="zh-CN" altLang="en-US" b="1"/>
              <a:t>原子</a:t>
            </a:r>
            <a:r>
              <a:rPr lang="en-US" altLang="zh-CN" b="1"/>
              <a:t> (atomic) </a:t>
            </a:r>
            <a:r>
              <a:rPr lang="zh-CN" altLang="en-US"/>
              <a:t>的（取其不可分割之意），不会加法加到一半另一个线程插一脚进来。</a:t>
            </a:r>
            <a:endParaRPr lang="zh-CN" altLang="en-US"/>
          </a:p>
          <a:p>
            <a:r>
              <a:rPr lang="zh-CN" altLang="en-US"/>
              <a:t>对于程序员，只需把</a:t>
            </a:r>
            <a:r>
              <a:rPr lang="en-US" altLang="zh-CN"/>
              <a:t> int </a:t>
            </a:r>
            <a:r>
              <a:rPr lang="zh-CN" altLang="en-US"/>
              <a:t>改成</a:t>
            </a:r>
            <a:r>
              <a:rPr lang="en-US" altLang="zh-CN"/>
              <a:t> atomic&lt;int&gt; </a:t>
            </a:r>
            <a:r>
              <a:rPr lang="zh-CN" altLang="en-US"/>
              <a:t>即可，也不必像</a:t>
            </a:r>
            <a:r>
              <a:rPr lang="en-US" altLang="zh-CN"/>
              <a:t> mutex </a:t>
            </a:r>
            <a:r>
              <a:rPr lang="zh-CN" altLang="en-US"/>
              <a:t>那样需要手动上锁解锁，因此用起来也更直观。</a:t>
            </a:r>
            <a:endParaRPr lang="zh-CN" altLang="en-US"/>
          </a:p>
        </p:txBody>
      </p:sp>
      <p:pic>
        <p:nvPicPr>
          <p:cNvPr id="8" name="Picture 7"/>
          <p:cNvPicPr>
            <a:picLocks noChangeAspect="1"/>
          </p:cNvPicPr>
          <p:nvPr/>
        </p:nvPicPr>
        <p:blipFill>
          <a:blip r:embed="rId1"/>
          <a:stretch>
            <a:fillRect/>
          </a:stretch>
        </p:blipFill>
        <p:spPr>
          <a:xfrm>
            <a:off x="4799330" y="6135370"/>
            <a:ext cx="772795" cy="329565"/>
          </a:xfrm>
          <a:prstGeom prst="rect">
            <a:avLst/>
          </a:prstGeom>
        </p:spPr>
      </p:pic>
      <p:pic>
        <p:nvPicPr>
          <p:cNvPr id="10" name="Picture 9"/>
          <p:cNvPicPr>
            <a:picLocks noChangeAspect="1"/>
          </p:cNvPicPr>
          <p:nvPr/>
        </p:nvPicPr>
        <p:blipFill>
          <a:blip r:embed="rId2"/>
          <a:stretch>
            <a:fillRect/>
          </a:stretch>
        </p:blipFill>
        <p:spPr>
          <a:xfrm>
            <a:off x="3324225" y="267970"/>
            <a:ext cx="2314575" cy="238125"/>
          </a:xfrm>
          <a:prstGeom prst="rect">
            <a:avLst/>
          </a:prstGeom>
        </p:spPr>
      </p:pic>
      <p:pic>
        <p:nvPicPr>
          <p:cNvPr id="12" name="Content Placeholder 11"/>
          <p:cNvPicPr>
            <a:picLocks noChangeAspect="1"/>
          </p:cNvPicPr>
          <p:nvPr>
            <p:ph sz="half" idx="2"/>
          </p:nvPr>
        </p:nvPicPr>
        <p:blipFill>
          <a:blip r:embed="rId3"/>
          <a:stretch>
            <a:fillRect/>
          </a:stretch>
        </p:blipFill>
        <p:spPr>
          <a:xfrm>
            <a:off x="6731635" y="718185"/>
            <a:ext cx="4498340" cy="5871845"/>
          </a:xfrm>
          <a:prstGeom prst="rect">
            <a:avLst/>
          </a:prstGeom>
        </p:spPr>
      </p:pic>
      <p:sp>
        <p:nvSpPr>
          <p:cNvPr id="13" name="Rounded Rectangle 12"/>
          <p:cNvSpPr/>
          <p:nvPr/>
        </p:nvSpPr>
        <p:spPr>
          <a:xfrm>
            <a:off x="7480935" y="1833245"/>
            <a:ext cx="1668780" cy="2076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240395" y="2725420"/>
            <a:ext cx="1409700" cy="2222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8240395" y="4088765"/>
            <a:ext cx="1409700" cy="2279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注意：请用</a:t>
            </a:r>
            <a:r>
              <a:rPr lang="en-US" altLang="zh-CN"/>
              <a:t> +=</a:t>
            </a:r>
            <a:r>
              <a:rPr lang="zh-CN" altLang="en-US"/>
              <a:t>，不要让</a:t>
            </a:r>
            <a:r>
              <a:rPr lang="en-US" altLang="zh-CN"/>
              <a:t> + </a:t>
            </a:r>
            <a:r>
              <a:rPr lang="zh-CN" altLang="en-US"/>
              <a:t>和</a:t>
            </a:r>
            <a:r>
              <a:rPr lang="en-US" altLang="zh-CN"/>
              <a:t> = </a:t>
            </a:r>
            <a:r>
              <a:rPr lang="zh-CN" altLang="en-US"/>
              <a:t>分开</a:t>
            </a:r>
            <a:endParaRPr lang="zh-CN" altLang="en-US"/>
          </a:p>
        </p:txBody>
      </p:sp>
      <p:sp>
        <p:nvSpPr>
          <p:cNvPr id="3" name="Content Placeholder 2"/>
          <p:cNvSpPr>
            <a:spLocks noGrp="1"/>
          </p:cNvSpPr>
          <p:nvPr>
            <p:ph sz="half" idx="1"/>
          </p:nvPr>
        </p:nvSpPr>
        <p:spPr>
          <a:xfrm>
            <a:off x="647700" y="1825625"/>
            <a:ext cx="5753100" cy="4351655"/>
          </a:xfrm>
        </p:spPr>
        <p:txBody>
          <a:bodyPr>
            <a:normAutofit/>
          </a:bodyPr>
          <a:p>
            <a:r>
              <a:rPr lang="zh-CN" altLang="en-US"/>
              <a:t>不过要注意了，</a:t>
            </a:r>
            <a:r>
              <a:rPr lang="zh-CN" altLang="en-US">
                <a:sym typeface="+mn-ea"/>
              </a:rPr>
              <a:t>这种写法</a:t>
            </a:r>
            <a:r>
              <a:rPr lang="zh-CN" altLang="en-US"/>
              <a:t>：</a:t>
            </a:r>
            <a:endParaRPr lang="zh-CN" altLang="en-US"/>
          </a:p>
          <a:p>
            <a:r>
              <a:rPr lang="en-US" altLang="zh-CN">
                <a:solidFill>
                  <a:schemeClr val="accent1">
                    <a:lumMod val="75000"/>
                  </a:schemeClr>
                </a:solidFill>
              </a:rPr>
              <a:t>counter = counter + 1;  </a:t>
            </a:r>
            <a:r>
              <a:rPr lang="en-US" altLang="zh-CN">
                <a:solidFill>
                  <a:schemeClr val="accent6">
                    <a:lumMod val="75000"/>
                  </a:schemeClr>
                </a:solidFill>
              </a:rPr>
              <a:t>// </a:t>
            </a:r>
            <a:r>
              <a:rPr lang="zh-CN" altLang="en-US">
                <a:solidFill>
                  <a:schemeClr val="accent6">
                    <a:lumMod val="75000"/>
                  </a:schemeClr>
                </a:solidFill>
              </a:rPr>
              <a:t>错，不能保证原子性</a:t>
            </a:r>
            <a:endParaRPr lang="zh-CN" altLang="en-US"/>
          </a:p>
          <a:p>
            <a:r>
              <a:rPr lang="en-US" altLang="zh-CN">
                <a:solidFill>
                  <a:schemeClr val="accent1">
                    <a:lumMod val="75000"/>
                  </a:schemeClr>
                </a:solidFill>
              </a:rPr>
              <a:t>counter += 1;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p>
          <a:p>
            <a:r>
              <a:rPr lang="en-US" altLang="zh-CN">
                <a:solidFill>
                  <a:schemeClr val="accent1">
                    <a:lumMod val="75000"/>
                  </a:schemeClr>
                </a:solidFill>
              </a:rPr>
              <a:t>counter++;                    </a:t>
            </a:r>
            <a:r>
              <a:rPr lang="en-US" altLang="zh-CN">
                <a:solidFill>
                  <a:schemeClr val="accent6">
                    <a:lumMod val="75000"/>
                  </a:schemeClr>
                </a:solidFill>
              </a:rPr>
              <a:t>// OK</a:t>
            </a:r>
            <a:r>
              <a:rPr lang="zh-CN" altLang="en-US">
                <a:solidFill>
                  <a:schemeClr val="accent6">
                    <a:lumMod val="75000"/>
                  </a:schemeClr>
                </a:solidFill>
              </a:rPr>
              <a:t>，能保证原子性</a:t>
            </a:r>
            <a:endParaRPr lang="zh-CN" altLang="en-US">
              <a:solidFill>
                <a:schemeClr val="accent6">
                  <a:lumMod val="75000"/>
                </a:schemeClr>
              </a:solidFill>
            </a:endParaRPr>
          </a:p>
        </p:txBody>
      </p:sp>
      <p:pic>
        <p:nvPicPr>
          <p:cNvPr id="4" name="Picture 3"/>
          <p:cNvPicPr>
            <a:picLocks noChangeAspect="1"/>
          </p:cNvPicPr>
          <p:nvPr/>
        </p:nvPicPr>
        <p:blipFill>
          <a:blip r:embed="rId1"/>
          <a:stretch>
            <a:fillRect/>
          </a:stretch>
        </p:blipFill>
        <p:spPr>
          <a:xfrm>
            <a:off x="5431790" y="2016125"/>
            <a:ext cx="800100" cy="309880"/>
          </a:xfrm>
          <a:prstGeom prst="rect">
            <a:avLst/>
          </a:prstGeom>
        </p:spPr>
      </p:pic>
      <p:pic>
        <p:nvPicPr>
          <p:cNvPr id="6" name="Content Placeholder 5"/>
          <p:cNvPicPr>
            <a:picLocks noChangeAspect="1"/>
          </p:cNvPicPr>
          <p:nvPr>
            <p:ph sz="half" idx="2"/>
          </p:nvPr>
        </p:nvPicPr>
        <p:blipFill>
          <a:blip r:embed="rId2"/>
          <a:stretch>
            <a:fillRect/>
          </a:stretch>
        </p:blipFill>
        <p:spPr>
          <a:xfrm>
            <a:off x="6721475" y="765810"/>
            <a:ext cx="4625340" cy="5920740"/>
          </a:xfrm>
          <a:prstGeom prst="rect">
            <a:avLst/>
          </a:prstGeom>
        </p:spPr>
      </p:pic>
      <p:sp>
        <p:nvSpPr>
          <p:cNvPr id="14" name="Rounded Rectangle 13"/>
          <p:cNvSpPr/>
          <p:nvPr/>
        </p:nvSpPr>
        <p:spPr>
          <a:xfrm>
            <a:off x="8237220" y="415861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8237220" y="2793365"/>
            <a:ext cx="2323465" cy="2171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fetch_add</a:t>
            </a:r>
            <a:r>
              <a:rPr lang="zh-CN" altLang="en-US"/>
              <a:t>：和</a:t>
            </a:r>
            <a:r>
              <a:rPr lang="en-US" altLang="zh-CN"/>
              <a:t> </a:t>
            </a:r>
            <a:r>
              <a:rPr lang="en-US"/>
              <a:t>+= </a:t>
            </a:r>
            <a:r>
              <a:rPr lang="zh-CN" altLang="en-US"/>
              <a:t>等价</a:t>
            </a:r>
            <a:endParaRPr lang="zh-CN" altLang="en-US"/>
          </a:p>
        </p:txBody>
      </p:sp>
      <p:sp>
        <p:nvSpPr>
          <p:cNvPr id="3" name="Content Placeholder 2"/>
          <p:cNvSpPr>
            <a:spLocks noGrp="1"/>
          </p:cNvSpPr>
          <p:nvPr>
            <p:ph sz="half" idx="1"/>
          </p:nvPr>
        </p:nvSpPr>
        <p:spPr/>
        <p:txBody>
          <a:bodyPr/>
          <a:p>
            <a:r>
              <a:rPr lang="zh-CN" altLang="en-US"/>
              <a:t>除了用方便的运算符重载之外，还可以直接调用相应的函数名，比如：</a:t>
            </a:r>
            <a:endParaRPr lang="zh-CN" altLang="en-US"/>
          </a:p>
          <a:p>
            <a:r>
              <a:rPr lang="en-US" altLang="zh-CN"/>
              <a:t>fetch_add </a:t>
            </a:r>
            <a:r>
              <a:rPr lang="zh-CN" altLang="en-US"/>
              <a:t>对应于</a:t>
            </a:r>
            <a:r>
              <a:rPr lang="en-US" altLang="zh-CN"/>
              <a:t> +=</a:t>
            </a:r>
            <a:endParaRPr lang="en-US" altLang="zh-CN"/>
          </a:p>
          <a:p>
            <a:r>
              <a:rPr lang="en-US" altLang="zh-CN"/>
              <a:t>store </a:t>
            </a:r>
            <a:r>
              <a:rPr lang="zh-CN" altLang="en-US"/>
              <a:t>对应于</a:t>
            </a:r>
            <a:r>
              <a:rPr lang="en-US" altLang="zh-CN"/>
              <a:t> =</a:t>
            </a:r>
            <a:endParaRPr lang="en-US" altLang="zh-CN"/>
          </a:p>
          <a:p>
            <a:r>
              <a:rPr lang="en-US" altLang="zh-CN"/>
              <a:t>load </a:t>
            </a:r>
            <a:r>
              <a:rPr lang="zh-CN" altLang="en-US"/>
              <a:t>用于读取其中的</a:t>
            </a:r>
            <a:r>
              <a:rPr lang="en-US" altLang="zh-CN"/>
              <a:t> int </a:t>
            </a:r>
            <a:r>
              <a:rPr lang="zh-CN" altLang="en-US"/>
              <a:t>值</a:t>
            </a:r>
            <a:endParaRPr lang="zh-CN" altLang="en-US"/>
          </a:p>
        </p:txBody>
      </p:sp>
      <p:pic>
        <p:nvPicPr>
          <p:cNvPr id="8" name="Picture 7"/>
          <p:cNvPicPr>
            <a:picLocks noChangeAspect="1"/>
          </p:cNvPicPr>
          <p:nvPr/>
        </p:nvPicPr>
        <p:blipFill>
          <a:blip r:embed="rId1"/>
          <a:stretch>
            <a:fillRect/>
          </a:stretch>
        </p:blipFill>
        <p:spPr>
          <a:xfrm>
            <a:off x="4605020" y="5093335"/>
            <a:ext cx="772795" cy="329565"/>
          </a:xfrm>
          <a:prstGeom prst="rect">
            <a:avLst/>
          </a:prstGeom>
        </p:spPr>
      </p:pic>
      <p:pic>
        <p:nvPicPr>
          <p:cNvPr id="7" name="Content Placeholder 6"/>
          <p:cNvPicPr>
            <a:picLocks noChangeAspect="1"/>
          </p:cNvPicPr>
          <p:nvPr>
            <p:ph sz="half" idx="2"/>
          </p:nvPr>
        </p:nvPicPr>
        <p:blipFill>
          <a:blip r:embed="rId2"/>
          <a:stretch>
            <a:fillRect/>
          </a:stretch>
        </p:blipFill>
        <p:spPr>
          <a:xfrm>
            <a:off x="6706870" y="415925"/>
            <a:ext cx="4805680" cy="60274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exchange</a:t>
            </a:r>
            <a:r>
              <a:rPr lang="zh-CN" altLang="en-US"/>
              <a:t>：读取的同时写入</a:t>
            </a:r>
            <a:endParaRPr lang="zh-CN" altLang="en-US"/>
          </a:p>
        </p:txBody>
      </p:sp>
      <p:sp>
        <p:nvSpPr>
          <p:cNvPr id="3" name="Content Placeholder 2"/>
          <p:cNvSpPr>
            <a:spLocks noGrp="1"/>
          </p:cNvSpPr>
          <p:nvPr>
            <p:ph sz="half" idx="1"/>
          </p:nvPr>
        </p:nvSpPr>
        <p:spPr/>
        <p:txBody>
          <a:bodyPr/>
          <a:p>
            <a:r>
              <a:rPr lang="en-US"/>
              <a:t>exchange </a:t>
            </a:r>
            <a:r>
              <a:rPr lang="zh-CN" altLang="en-US"/>
              <a:t>会把值写入原子变量，同时返回其旧的值。</a:t>
            </a:r>
            <a:endParaRPr lang="en-US"/>
          </a:p>
          <a:p>
            <a:r>
              <a:rPr lang="en-US"/>
              <a:t>int old_val = atom.exchange(new_val)</a:t>
            </a:r>
            <a:endParaRPr lang="en-US"/>
          </a:p>
          <a:p>
            <a:r>
              <a:rPr lang="zh-CN" altLang="en-US"/>
              <a:t>相当于：</a:t>
            </a:r>
            <a:endParaRPr lang="zh-CN" altLang="en-US"/>
          </a:p>
          <a:p>
            <a:r>
              <a:rPr lang="en-US" altLang="zh-CN"/>
              <a:t>old_val = atom</a:t>
            </a:r>
            <a:endParaRPr lang="en-US" altLang="zh-CN"/>
          </a:p>
          <a:p>
            <a:r>
              <a:rPr lang="en-US" altLang="zh-CN"/>
              <a:t>atom = new_val</a:t>
            </a:r>
            <a:endParaRPr lang="en-US" altLang="zh-CN"/>
          </a:p>
        </p:txBody>
      </p:sp>
      <p:pic>
        <p:nvPicPr>
          <p:cNvPr id="5" name="Content Placeholder 4"/>
          <p:cNvPicPr>
            <a:picLocks noChangeAspect="1"/>
          </p:cNvPicPr>
          <p:nvPr>
            <p:ph sz="half" idx="2"/>
          </p:nvPr>
        </p:nvPicPr>
        <p:blipFill>
          <a:blip r:embed="rId1"/>
          <a:stretch>
            <a:fillRect/>
          </a:stretch>
        </p:blipFill>
        <p:spPr>
          <a:xfrm>
            <a:off x="6306820" y="323215"/>
            <a:ext cx="5596890" cy="630364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14" name="Content Placeholder 13"/>
          <p:cNvPicPr>
            <a:picLocks noChangeAspect="1"/>
          </p:cNvPicPr>
          <p:nvPr>
            <p:ph sz="half" idx="2"/>
          </p:nvPr>
        </p:nvPicPr>
        <p:blipFill>
          <a:blip r:embed="rId1"/>
          <a:stretch>
            <a:fillRect/>
          </a:stretch>
        </p:blipFill>
        <p:spPr>
          <a:xfrm>
            <a:off x="5981700" y="2363470"/>
            <a:ext cx="5181600" cy="3274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10630</Words>
  <Application>WPS Presentation</Application>
  <PresentationFormat>宽屏</PresentationFormat>
  <Paragraphs>408</Paragraphs>
  <Slides>68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68</vt:i4>
      </vt:variant>
    </vt:vector>
  </HeadingPairs>
  <TitlesOfParts>
    <vt:vector size="82" baseType="lpstr">
      <vt:lpstr>Arial</vt:lpstr>
      <vt:lpstr>SimSun</vt:lpstr>
      <vt:lpstr>Wingdings</vt:lpstr>
      <vt:lpstr>Liberation Sans</vt:lpstr>
      <vt:lpstr>Arial Black</vt:lpstr>
      <vt:lpstr>SimSun</vt:lpstr>
      <vt:lpstr>文泉驿微米黑</vt:lpstr>
      <vt:lpstr>Microsoft YaHei</vt:lpstr>
      <vt:lpstr>Arial Unicode MS</vt:lpstr>
      <vt:lpstr>SimSun</vt:lpstr>
      <vt:lpstr>Adobe Helvetica</vt:lpstr>
      <vt:lpstr>C059</vt:lpstr>
      <vt:lpstr>MathJax_Vector</vt:lpstr>
      <vt:lpstr>Office Theme</vt:lpstr>
      <vt:lpstr>C++11开始的多线程编程</vt:lpstr>
      <vt:lpstr>高性能并行编程与优化 - 课程大纲</vt:lpstr>
      <vt:lpstr>PowerPoint 演示文稿</vt:lpstr>
      <vt:lpstr>PowerPoint 演示文稿</vt:lpstr>
      <vt:lpstr>PowerPoint 演示文稿</vt:lpstr>
      <vt:lpstr>第1章：线程</vt:lpstr>
      <vt:lpstr>进程与线程</vt:lpstr>
      <vt:lpstr>没有多线程：程序未响应</vt:lpstr>
      <vt:lpstr>为什么需要多线程：无阻塞多任务</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小彭老师快乐时间</vt:lpstr>
      <vt:lpstr>跨平台的 sleep：std::this_thread::sleep_for</vt:lpstr>
      <vt:lpstr>第2章：异步</vt:lpstr>
      <vt:lpstr>异步好帮手：std::async</vt:lpstr>
      <vt:lpstr>显示地等待：wait()</vt:lpstr>
      <vt:lpstr>等待一段时间：wait_for()</vt:lpstr>
      <vt:lpstr>另一种用法：std::launch::deferred 做参数</vt:lpstr>
      <vt:lpstr>std::future 小贴士</vt:lpstr>
      <vt:lpstr>std::async 的底层实现：std::promise</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PowerPoint 演示文稿</vt:lpstr>
      <vt:lpstr>经典案例：多个线程修改同一个计数器</vt:lpstr>
      <vt:lpstr>案例：递增的 int 计数器</vt:lpstr>
      <vt:lpstr>PowerPoint 演示文稿</vt:lpstr>
      <vt:lpstr>建议用 atomic：有专门的硬件指令加持</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318</cp:revision>
  <dcterms:created xsi:type="dcterms:W3CDTF">2022-01-06T08:10:59Z</dcterms:created>
  <dcterms:modified xsi:type="dcterms:W3CDTF">2022-01-06T08:10:59Z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